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6"/>
    <p:sldId id="257" r:id="rId7"/>
    <p:sldId id="258" r:id="rId8"/>
    <p:sldId id="259" r:id="rId9"/>
    <p:sldId id="260" r:id="rId10"/>
    <p:sldId id="261" r:id="rId11"/>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3" Type="http://schemas.openxmlformats.org/officeDocument/2006/relationships/viewProps" Target="viewProps.xml"/>
<Relationship Id="rId2" Type="http://schemas.openxmlformats.org/officeDocument/2006/relationships/presProps" Target="presProps.xml"/>
<Relationship Id="rId1" Type="http://schemas.openxmlformats.org/officeDocument/2006/relationships/slideMaster" Target="slideMasters/slideMaster1.xml"/>
<Relationship Id="rId5" Type="http://schemas.openxmlformats.org/officeDocument/2006/relationships/tableStyles" Target="tableStyles.xml"/>
<Relationship Id="rId4" Type="http://schemas.openxmlformats.org/officeDocument/2006/relationships/theme" Target="theme/theme1.xml"/>
<Relationship Id="rId6" Type="http://schemas.openxmlformats.org/officeDocument/2006/relationships/slide" Target="slides/slide1.xml"/>
<Relationship Id="rId7" Type="http://schemas.openxmlformats.org/officeDocument/2006/relationships/slide" Target="slides/slide2.xml"/>
<Relationship Id="rId8" Type="http://schemas.openxmlformats.org/officeDocument/2006/relationships/slide" Target="slides/slide3.xml"/>
<Relationship Id="rId9" Type="http://schemas.openxmlformats.org/officeDocument/2006/relationships/slide" Target="slides/slide4.xml"/>
<Relationship Id="rId10" Type="http://schemas.openxmlformats.org/officeDocument/2006/relationships/slide" Target="slides/slide5.xml"/>
<Relationship Id="rId11" Type="http://schemas.openxmlformats.org/officeDocument/2006/relationships/slide" Target="slides/slide6.xml"/>
</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file13547daa3f46.PNG"/>
<Relationship Id="rId3" Type="http://schemas.openxmlformats.org/officeDocument/2006/relationships/image" Target="../media/file1354678a3790.png"/>
<Relationship Id="rId4" Type="http://schemas.openxmlformats.org/officeDocument/2006/relationships/image" Target="../media/file135433af44ee.png"/>
<Relationship Id="rId5" Type="http://schemas.openxmlformats.org/officeDocument/2006/relationships/image" Target="../media/file1354222918ba.png"/>
<Relationship Id="rId6" Type="http://schemas.openxmlformats.org/officeDocument/2006/relationships/image" Target="../media/file13542bd058db.png"/>
<Relationship Id="rId7" Type="http://schemas.openxmlformats.org/officeDocument/2006/relationships/image" Target="../media/file135432a87ae5.png"/>
<Relationship Id="rId8" Type="http://schemas.openxmlformats.org/officeDocument/2006/relationships/image" Target="../media/file135454715916.png"/>
<Relationship Id="rId9" Type="http://schemas.openxmlformats.org/officeDocument/2006/relationships/image" Target="../media/file135475541054.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image" Target="../media/file135415ba147d.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35421766590.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35474d675c.png"/>
<Relationship Id="rId3" Type="http://schemas.openxmlformats.org/officeDocument/2006/relationships/image" Target="../media/file135464394cc4.png"/>
<Relationship Id="rId4" Type="http://schemas.openxmlformats.org/officeDocument/2006/relationships/image" Target="../media/file13545751319e.jpg"/>
<Relationship Id="rId5" Type="http://schemas.openxmlformats.org/officeDocument/2006/relationships/image" Target="../media/file13542bf06b44.jp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3544e1817e8.png"/>
<Relationship Id="rId3" Type="http://schemas.openxmlformats.org/officeDocument/2006/relationships/image" Target="../media/file13547d271d2b.png"/>
<Relationship Id="rId4" Type="http://schemas.openxmlformats.org/officeDocument/2006/relationships/image" Target="../media/file13543e9b37c6.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35466f921cf.jpg"/>
<Relationship Id="rId3" Type="http://schemas.openxmlformats.org/officeDocument/2006/relationships/image" Target="../media/file1354753af45.jpg"/>
<Relationship Id="rId4" Type="http://schemas.openxmlformats.org/officeDocument/2006/relationships/image" Target="../media/file13542a9769be.PNG"/>
<Relationship Id="rId5" Type="http://schemas.openxmlformats.org/officeDocument/2006/relationships/image" Target="../media/file135442a7149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descr=""/>
          <p:cNvPicPr>
            <a:picLocks noGrp="1"/>
          </p:cNvPicPr>
          <p:nvPr>
            <p:ph type="pic" sz="quarter" idx="17" hasCustomPrompt="1"/>
          </p:nvPr>
        </p:nvPicPr>
        <p:blipFill>
          <a:blip cstate="print" r:embed="rId2"/>
          <a:stretch>
            <a:fillRect/>
          </a:stretch>
        </p:blipFill>
        <p:spPr>
          <a:xfrm>
            <a:off x="1739339" y="1273036"/>
            <a:ext cx="6035040" cy="4389120"/>
          </a:xfrm>
          <a:prstGeom prst="rect">
            <a:avLst/>
          </a:prstGeom>
        </p:spPr>
      </p:pic>
      <p:pic>
        <p:nvPicPr>
          <p:cNvPr id="3" name="Rounded Rectangle 15" descr=""/>
          <p:cNvPicPr>
            <a:picLocks noGrp="1"/>
          </p:cNvPicPr>
          <p:nvPr>
            <p:ph/>
          </p:nvPr>
        </p:nvPicPr>
        <p:blipFill>
          <a:blip cstate="print" r:embed="rId3"/>
          <a:stretch>
            <a:fillRect/>
          </a:stretch>
        </p:blipFill>
        <p:spPr>
          <a:xfrm>
            <a:off x="109728" y="2484035"/>
            <a:ext cx="1920240" cy="914400"/>
          </a:xfrm>
          <a:prstGeom prst="rect">
            <a:avLst/>
          </a:prstGeom>
        </p:spPr>
      </p:pic>
      <p:pic>
        <p:nvPicPr>
          <p:cNvPr id="4" name="Rounded Rectangle 16" descr=""/>
          <p:cNvPicPr>
            <a:picLocks noGrp="1"/>
          </p:cNvPicPr>
          <p:nvPr>
            <p:ph/>
          </p:nvPr>
        </p:nvPicPr>
        <p:blipFill>
          <a:blip cstate="print" r:embed="rId4"/>
          <a:stretch>
            <a:fillRect/>
          </a:stretch>
        </p:blipFill>
        <p:spPr>
          <a:xfrm>
            <a:off x="109022" y="3500376"/>
            <a:ext cx="1920240" cy="914400"/>
          </a:xfrm>
          <a:prstGeom prst="rect">
            <a:avLst/>
          </a:prstGeom>
        </p:spPr>
      </p:pic>
      <p:pic>
        <p:nvPicPr>
          <p:cNvPr id="5" name="Rounded Rectangle 17" descr=""/>
          <p:cNvPicPr>
            <a:picLocks noGrp="1"/>
          </p:cNvPicPr>
          <p:nvPr>
            <p:ph/>
          </p:nvPr>
        </p:nvPicPr>
        <p:blipFill>
          <a:blip cstate="print" r:embed="rId5"/>
          <a:stretch>
            <a:fillRect/>
          </a:stretch>
        </p:blipFill>
        <p:spPr>
          <a:xfrm>
            <a:off x="109022" y="4523096"/>
            <a:ext cx="1920240" cy="914400"/>
          </a:xfrm>
          <a:prstGeom prst="rect">
            <a:avLst/>
          </a:prstGeom>
        </p:spPr>
      </p:pic>
      <p:pic>
        <p:nvPicPr>
          <p:cNvPr id="6" name="Rounded Rectangle 18" descr=""/>
          <p:cNvPicPr>
            <a:picLocks noGrp="1"/>
          </p:cNvPicPr>
          <p:nvPr>
            <p:ph/>
          </p:nvPr>
        </p:nvPicPr>
        <p:blipFill>
          <a:blip cstate="print" r:embed="rId6"/>
          <a:stretch>
            <a:fillRect/>
          </a:stretch>
        </p:blipFill>
        <p:spPr>
          <a:xfrm>
            <a:off x="109728" y="1467700"/>
            <a:ext cx="1920240" cy="914400"/>
          </a:xfrm>
          <a:prstGeom prst="rect">
            <a:avLst/>
          </a:prstGeom>
        </p:spPr>
      </p:pic>
      <p:pic>
        <p:nvPicPr>
          <p:cNvPr id="7" name="Rectangle 6" descr=""/>
          <p:cNvPicPr>
            <a:picLocks noGrp="1"/>
          </p:cNvPicPr>
          <p:nvPr>
            <p:ph/>
          </p:nvPr>
        </p:nvPicPr>
        <p:blipFill>
          <a:blip cstate="print" r:embed="rId7"/>
          <a:stretch>
            <a:fillRect/>
          </a:stretch>
        </p:blipFill>
        <p:spPr>
          <a:xfrm>
            <a:off x="0" y="2139"/>
            <a:ext cx="7772400" cy="1371600"/>
          </a:xfrm>
          <a:prstGeom prst="rect">
            <a:avLst/>
          </a:prstGeom>
        </p:spPr>
      </p:pic>
      <p:pic>
        <p:nvPicPr>
          <p:cNvPr id="8" name="Rectangle 7" descr=""/>
          <p:cNvPicPr>
            <a:picLocks noGrp="1"/>
          </p:cNvPicPr>
          <p:nvPr>
            <p:ph/>
          </p:nvPr>
        </p:nvPicPr>
        <p:blipFill>
          <a:blip cstate="print" r:embed="rId8"/>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68880" cy="365760"/>
          </a:xfrm>
        </p:spPr>
        <p:txBody>
          <a:bodyPr/>
          <a:lstStyle/>
          <a:p>
            <a:r>
              <a:rPr/>
              <a:t>[ SEP 5 – SEP 9, 2017 ]</a:t>
            </a:r>
          </a:p>
        </p:txBody>
      </p:sp>
      <p:sp>
        <p:nvSpPr>
          <p:cNvPr id="10" name="txt_event_ttl"/>
          <p:cNvSpPr>
            <a:spLocks noGrp="1"/>
          </p:cNvSpPr>
          <p:nvPr>
            <p:ph type="body" sz="quarter" idx="10" hasCustomPrompt="1"/>
          </p:nvPr>
        </p:nvSpPr>
        <p:spPr>
          <a:xfrm>
            <a:off x="0" y="452799"/>
            <a:ext cx="7772400" cy="914400"/>
          </a:xfrm>
        </p:spPr>
        <p:txBody>
          <a:bodyPr/>
          <a:lstStyle/>
          <a:p>
            <a:r>
              <a:rPr/>
              <a:t>HURRICANE IRMA</a:t>
            </a:r>
          </a:p>
        </p:txBody>
      </p:sp>
      <p:sp>
        <p:nvSpPr>
          <p:cNvPr id="11" name="txt_dash_v1"/>
          <p:cNvSpPr>
            <a:spLocks noGrp="1"/>
          </p:cNvSpPr>
          <p:nvPr>
            <p:ph type="body" sz="quarter" idx="18" hasCustomPrompt="1"/>
          </p:nvPr>
        </p:nvSpPr>
        <p:spPr>
          <a:xfrm>
            <a:off x="605410" y="1474156"/>
            <a:ext cx="914400" cy="457200"/>
          </a:xfrm>
        </p:spPr>
        <p:txBody>
          <a:bodyPr/>
          <a:lstStyle/>
          <a:p>
            <a:r>
              <a:rPr/>
              <a:t>5</a:t>
            </a:r>
          </a:p>
        </p:txBody>
      </p:sp>
      <p:sp>
        <p:nvSpPr>
          <p:cNvPr id="12" name="txt_dash_v1_desc"/>
          <p:cNvSpPr>
            <a:spLocks noGrp="1"/>
          </p:cNvSpPr>
          <p:nvPr>
            <p:ph type="body" sz="quarter" idx="22" hasCustomPrompt="1"/>
          </p:nvPr>
        </p:nvSpPr>
        <p:spPr>
          <a:xfrm>
            <a:off x="146304" y="1811281"/>
            <a:ext cx="1828800" cy="548640"/>
          </a:xfrm>
        </p:spPr>
        <p:txBody>
          <a:bodyPr/>
          <a:lstStyle/>
          <a:p>
            <a:r>
              <a:rPr/>
              <a:t>Category (catastrophic)</a:t>
            </a:r>
          </a:p>
        </p:txBody>
      </p:sp>
      <p:sp>
        <p:nvSpPr>
          <p:cNvPr id="13" name="txt_dash_v2"/>
          <p:cNvSpPr>
            <a:spLocks noGrp="1"/>
          </p:cNvSpPr>
          <p:nvPr>
            <p:ph type="body" sz="quarter" idx="19" hasCustomPrompt="1"/>
          </p:nvPr>
        </p:nvSpPr>
        <p:spPr>
          <a:xfrm>
            <a:off x="605410" y="2490420"/>
            <a:ext cx="914400" cy="457200"/>
          </a:xfrm>
        </p:spPr>
        <p:txBody>
          <a:bodyPr/>
          <a:lstStyle/>
          <a:p>
            <a:r>
              <a:rPr/>
              <a:t>2</a:t>
            </a:r>
          </a:p>
        </p:txBody>
      </p:sp>
      <p:sp>
        <p:nvSpPr>
          <p:cNvPr id="14" name="txt_dash_v2_desc"/>
          <p:cNvSpPr>
            <a:spLocks noGrp="1"/>
          </p:cNvSpPr>
          <p:nvPr>
            <p:ph type="body" sz="quarter" idx="23" hasCustomPrompt="1"/>
          </p:nvPr>
        </p:nvSpPr>
        <p:spPr>
          <a:xfrm>
            <a:off x="146304" y="2829492"/>
            <a:ext cx="1828800" cy="548640"/>
          </a:xfrm>
        </p:spPr>
        <p:txBody>
          <a:bodyPr/>
          <a:lstStyle/>
          <a:p>
            <a:r>
              <a:rP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rPr/>
              <a:t>25.7</a:t>
            </a:r>
          </a:p>
        </p:txBody>
      </p:sp>
      <p:sp>
        <p:nvSpPr>
          <p:cNvPr id="16" name="txt_dash_v3_desc"/>
          <p:cNvSpPr>
            <a:spLocks noGrp="1"/>
          </p:cNvSpPr>
          <p:nvPr>
            <p:ph type="body" sz="quarter" idx="24" hasCustomPrompt="1"/>
          </p:nvPr>
        </p:nvSpPr>
        <p:spPr>
          <a:xfrm>
            <a:off x="145843" y="3871899"/>
            <a:ext cx="1828800" cy="548640"/>
          </a:xfrm>
        </p:spPr>
        <p:txBody>
          <a:bodyPr/>
          <a:lstStyle/>
          <a:p>
            <a:r>
              <a:rPr/>
              <a:t>Miles per hour 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rPr/>
              <a:t>1.3</a:t>
            </a:r>
          </a:p>
        </p:txBody>
      </p:sp>
      <p:sp>
        <p:nvSpPr>
          <p:cNvPr id="18" name="txt_dash_v4_desc"/>
          <p:cNvSpPr>
            <a:spLocks noGrp="1"/>
          </p:cNvSpPr>
          <p:nvPr>
            <p:ph type="body" sz="quarter" idx="25" hasCustomPrompt="1"/>
          </p:nvPr>
        </p:nvSpPr>
        <p:spPr>
          <a:xfrm>
            <a:off x="145843" y="4860415"/>
            <a:ext cx="1828800" cy="548640"/>
          </a:xfrm>
        </p:spPr>
        <p:txBody>
          <a:bodyPr/>
          <a:lstStyle/>
          <a:p>
            <a:r>
              <a:rPr/>
              <a:t>Feet of Storm Surge*</a:t>
            </a:r>
          </a:p>
        </p:txBody>
      </p:sp>
      <p:sp>
        <p:nvSpPr>
          <p:cNvPr id="19" name="txt_monitor_ttl"/>
          <p:cNvSpPr>
            <a:spLocks noGrp="1"/>
          </p:cNvSpPr>
          <p:nvPr>
            <p:ph type="body" sz="quarter" idx="15" hasCustomPrompt="1"/>
          </p:nvPr>
        </p:nvSpPr>
        <p:spPr>
          <a:xfrm>
            <a:off x="0" y="5544053"/>
            <a:ext cx="7406640" cy="365760"/>
          </a:xfrm>
        </p:spPr>
        <p:txBody>
          <a:bodyPr/>
          <a:lstStyle/>
          <a:p>
            <a:r>
              <a:rPr/>
              <a:t>Monitoring the Impact of Hurricane Irma at “Jobos Bay NERR”</a:t>
            </a:r>
          </a:p>
        </p:txBody>
      </p:sp>
      <p:sp>
        <p:nvSpPr>
          <p:cNvPr id="20" name="txt_storm_bkgd"/>
          <p:cNvSpPr>
            <a:spLocks noGrp="1"/>
          </p:cNvSpPr>
          <p:nvPr>
            <p:ph type="body" sz="quarter" idx="16" hasCustomPrompt="1"/>
          </p:nvPr>
        </p:nvSpPr>
        <p:spPr>
          <a:xfrm>
            <a:off x="0" y="7085500"/>
            <a:ext cx="7772400" cy="1554480"/>
          </a:xfrm>
        </p:spPr>
        <p:txBody>
          <a:bodyPr/>
          <a:lstStyle/>
          <a:p>
            <a:r>
              <a:rPr/>
              <a:t>Culebra, Vieques, and mainland Puerto Rico began to experience sustained tropical storm forced winds as the center of Irma approached on Sep. 7. Although the majority of the rainbands of the hurricane-affected Puerto Rico and the US Virgin Islands, the eyewall remained just north of mainland Puerto Rico. In general, most of mainland Puerto Rico only observed sustained tropical storm forced winds. 
The effects of Irma were observed at the Jobos Bay NERR (JBNERR) Research Reserve through the System-Wide Monitoring Program (SWMP), which tracks short-term variability and long-term change of weather and water quality in the areas surrounding the southern coast of Puerto Rico.</a:t>
            </a:r>
          </a:p>
        </p:txBody>
      </p:sp>
      <p:sp>
        <p:nvSpPr>
          <p:cNvPr id="21" name="txt_data_src"/>
          <p:cNvSpPr>
            <a:spLocks noGrp="1"/>
          </p:cNvSpPr>
          <p:nvPr>
            <p:ph type="body" sz="quarter" idx="13" hasCustomPrompt="1"/>
          </p:nvPr>
        </p:nvSpPr>
        <p:spPr>
          <a:xfrm>
            <a:off x="4553689" y="9484188"/>
            <a:ext cx="3017520" cy="228600"/>
          </a:xfrm>
        </p:spPr>
        <p:txBody>
          <a:bodyPr/>
          <a:lstStyle/>
          <a:p>
            <a:r>
              <a:rPr/>
              <a:t>Data shown are based on the JBNERR weather monitoring site</a:t>
            </a:r>
          </a:p>
        </p:txBody>
      </p:sp>
      <p:sp>
        <p:nvSpPr>
          <p:cNvPr id="22" name="txt_date_update"/>
          <p:cNvSpPr>
            <a:spLocks noGrp="1"/>
          </p:cNvSpPr>
          <p:nvPr>
            <p:ph type="body" sz="quarter" idx="14" hasCustomPrompt="1"/>
          </p:nvPr>
        </p:nvSpPr>
        <p:spPr>
          <a:xfrm>
            <a:off x="5741275" y="9665988"/>
            <a:ext cx="1828800" cy="228600"/>
          </a:xfrm>
        </p:spPr>
        <p:txBody>
          <a:bodyPr/>
          <a:lstStyle/>
          <a:p>
            <a:r>
              <a:rPr/>
              <a:t>Created on May 31, 2022</a:t>
            </a:r>
          </a:p>
        </p:txBody>
      </p:sp>
      <p:pic>
        <p:nvPicPr>
          <p:cNvPr id="23" name="img_resrv_logo" descr=""/>
          <p:cNvPicPr>
            <a:picLocks noGrp="1"/>
          </p:cNvPicPr>
          <p:nvPr>
            <p:ph type="pic" sz="quarter" idx="12"/>
          </p:nvPr>
        </p:nvPicPr>
        <p:blipFill>
          <a:blip cstate="print" r:embed="rId9"/>
          <a:stretch>
            <a:fillRect/>
          </a:stretch>
        </p:blipFill>
        <p:spPr>
          <a:xfrm>
            <a:off x="1963483" y="8780383"/>
            <a:ext cx="822960" cy="82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rPr/>
              <a:t>JBNERR</a:t>
            </a:r>
          </a:p>
        </p:txBody>
      </p:sp>
      <p:sp>
        <p:nvSpPr>
          <p:cNvPr id="3" name="txt_resrv_nerrs_desc"/>
          <p:cNvSpPr>
            <a:spLocks noGrp="1"/>
          </p:cNvSpPr>
          <p:nvPr>
            <p:ph type="body" sz="quarter" idx="11"/>
          </p:nvPr>
        </p:nvSpPr>
        <p:spPr>
          <a:xfrm>
            <a:off x="1872342" y="228598"/>
            <a:ext cx="5212080" cy="914400"/>
          </a:xfrm>
        </p:spPr>
        <p:txBody>
          <a:bodyPr/>
          <a:lstStyle/>
          <a:p>
            <a:r>
              <a:rPr/>
              <a:t>Jobos Bay NERR (JBNERR) is one of 30 sites in the National Estuarine Research Reserve Systems (NERRS).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a:t>JBNERR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a:t>JBNERR operates a weather station located at Jobos Bay (JB) and maintains four continuous, long-term water quality stations including Station 9, Station 10, Station 19, and Station 20. 
JBNERR is part of the SWMP. As Hurricane Irma approached Puerto Rico, JBNERR monitored the weather and water quality, collecting data every 15 minutes for the following parameters: air temperature, relative humidity, atmospheric pressure, rainfall, wind speed and direction, water temperature, depth, salinity, dissolved oxygen, turbidity, and pH.</a:t>
            </a:r>
          </a:p>
        </p:txBody>
      </p:sp>
      <p:pic>
        <p:nvPicPr>
          <p:cNvPr id="6" name="img_resrv_map" descr=""/>
          <p:cNvPicPr>
            <a:picLocks noGrp="1"/>
          </p:cNvPicPr>
          <p:nvPr>
            <p:ph type="pic" sz="quarter" idx="14"/>
          </p:nvPr>
        </p:nvPicPr>
        <p:blipFill>
          <a:blip cstate="print" r:embed="rId2"/>
          <a:stretch>
            <a:fillRect/>
          </a:stretch>
        </p:blipFill>
        <p:spPr>
          <a:xfrm>
            <a:off x="4113071" y="6856725"/>
            <a:ext cx="3657600"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a:t>Irma made its third landfall on the island of Virgin Gorda in the British Virgin Islands Sep. 6 as a Category 5 hurricane. The eye of Irma tracked about 50 n mi to the north of the northern shore of Puerto Rico and the Dominican Republic from Sep. 6 to Sep. 7.</a:t>
            </a:r>
          </a:p>
        </p:txBody>
      </p:sp>
      <p:sp>
        <p:nvSpPr>
          <p:cNvPr id="3" name="txt_ei_human_health_safety"/>
          <p:cNvSpPr>
            <a:spLocks noGrp="1"/>
          </p:cNvSpPr>
          <p:nvPr>
            <p:ph type="body" sz="quarter" idx="14"/>
          </p:nvPr>
        </p:nvSpPr>
        <p:spPr>
          <a:xfrm>
            <a:off x="4981128" y="951484"/>
            <a:ext cx="2743200" cy="1463040"/>
          </a:xfrm>
        </p:spPr>
        <p:txBody>
          <a:bodyPr/>
          <a:lstStyle/>
          <a:p>
            <a:r>
              <a:rPr/>
              <a:t>Heavy rains caused widespread power outages and minor damage to homes and businesses.
Weak structures on the island collapsed and numerous trees were uprooted. 
There was also a near-total loss of electricity and water supply for several days. 
Three indirect deaths occurred in Puerto Rico from Hurricane Irma.</a:t>
            </a:r>
          </a:p>
        </p:txBody>
      </p:sp>
      <p:sp>
        <p:nvSpPr>
          <p:cNvPr id="4" name="txt_ei_economic_losses"/>
          <p:cNvSpPr>
            <a:spLocks noGrp="1"/>
          </p:cNvSpPr>
          <p:nvPr>
            <p:ph type="body" sz="quarter" idx="15"/>
          </p:nvPr>
        </p:nvSpPr>
        <p:spPr>
          <a:xfrm>
            <a:off x="4983480" y="2836284"/>
            <a:ext cx="2743200" cy="1188720"/>
          </a:xfrm>
        </p:spPr>
        <p:txBody>
          <a:bodyPr/>
          <a:lstStyle/>
          <a:p>
            <a:r>
              <a:rPr/>
              <a:t>Irma caused more than an estimated $700 million in damage.</a:t>
            </a:r>
          </a:p>
        </p:txBody>
      </p:sp>
      <p:sp>
        <p:nvSpPr>
          <p:cNvPr id="5" name="txt_ei_ecosystem_impacts"/>
          <p:cNvSpPr>
            <a:spLocks noGrp="1"/>
          </p:cNvSpPr>
          <p:nvPr>
            <p:ph type="body" sz="quarter" idx="16"/>
          </p:nvPr>
        </p:nvSpPr>
        <p:spPr>
          <a:xfrm>
            <a:off x="4978966" y="4493406"/>
            <a:ext cx="2743200" cy="1645920"/>
          </a:xfrm>
        </p:spPr>
        <p:txBody>
          <a:bodyPr/>
          <a:lstStyle/>
          <a:p>
            <a:r>
              <a:rPr/>
              <a:t>Aquatic life (i.e., oysters, crabs, lobster, fish, aquatic plants, phytoplankton) rely on specific levels of salinity and dissolved oxygen to thrive and survive. Significant drops in salinity levels and dramatic changes to the typical diurnal variation of dissolved oxygen can potentially stress organisms. However, the water quality in the reserve was minimally impacted by Irma.</a:t>
            </a:r>
          </a:p>
        </p:txBody>
      </p:sp>
      <p:sp>
        <p:nvSpPr>
          <p:cNvPr id="6" name="txt_weather_data_notes"/>
          <p:cNvSpPr>
            <a:spLocks noGrp="1"/>
          </p:cNvSpPr>
          <p:nvPr>
            <p:ph type="body" sz="quarter" idx="13"/>
          </p:nvPr>
        </p:nvSpPr>
        <p:spPr>
          <a:xfrm>
            <a:off x="218173" y="9600224"/>
            <a:ext cx="5486400" cy="228600"/>
          </a:xfrm>
        </p:spPr>
        <p:txBody>
          <a:bodyPr/>
          <a:lstStyle/>
          <a:p>
            <a:r>
              <a:rPr/>
              <a:t>Data reporting time periods for Hurricane Irma: 9/5/2017 - 9/9/2017</a:t>
            </a:r>
          </a:p>
        </p:txBody>
      </p:sp>
      <p:sp>
        <p:nvSpPr>
          <p:cNvPr id="7" name="txt_weather_co_box"/>
          <p:cNvSpPr>
            <a:spLocks noGrp="1"/>
          </p:cNvSpPr>
          <p:nvPr>
            <p:ph type="body" sz="quarter" idx="12"/>
          </p:nvPr>
        </p:nvSpPr>
        <p:spPr>
          <a:xfrm>
            <a:off x="6225679" y="7328628"/>
            <a:ext cx="1417320" cy="2240280"/>
          </a:xfrm>
        </p:spPr>
        <p:txBody>
          <a:bodyPr/>
          <a:lstStyle/>
          <a:p>
            <a:r>
              <a:rPr/>
              <a:t>The highest local rainfall and wind measurements were recorded as Irma approached north of the mainland island on Sep. 6 and Sep. 7.</a:t>
            </a:r>
          </a:p>
        </p:txBody>
      </p:sp>
      <p:pic>
        <p:nvPicPr>
          <p:cNvPr id="8" name="img_storm_track" descr=""/>
          <p:cNvPicPr>
            <a:picLocks noGrp="1"/>
          </p:cNvPicPr>
          <p:nvPr>
            <p:ph type="pic" sz="quarter" idx="11"/>
          </p:nvPr>
        </p:nvPicPr>
        <p:blipFill>
          <a:blip cstate="print" r:embed="rId2"/>
          <a:stretch>
            <a:fillRect/>
          </a:stretch>
        </p:blipFill>
        <p:spPr>
          <a:xfrm>
            <a:off x="0" y="1804274"/>
            <a:ext cx="4160520" cy="457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rPr/>
              <a:t>Rainfall</a:t>
            </a:r>
          </a:p>
        </p:txBody>
      </p:sp>
      <p:sp>
        <p:nvSpPr>
          <p:cNvPr id="3" name="txt_met_plot_caption_1"/>
          <p:cNvSpPr>
            <a:spLocks noGrp="1"/>
          </p:cNvSpPr>
          <p:nvPr>
            <p:ph type="body" sz="quarter" idx="12"/>
          </p:nvPr>
        </p:nvSpPr>
        <p:spPr>
          <a:xfrm>
            <a:off x="0" y="5836303"/>
            <a:ext cx="4050792" cy="457200"/>
          </a:xfrm>
        </p:spPr>
        <p:txBody>
          <a:bodyPr/>
          <a:lstStyle/>
          <a:p>
            <a:r>
              <a:rPr/>
              <a:t>Rainfall measurements at the Jobos Bay weather station from Sep. 5 through Sep. 9.</a:t>
            </a:r>
          </a:p>
        </p:txBody>
      </p:sp>
      <p:sp>
        <p:nvSpPr>
          <p:cNvPr id="4" name="txt_met_plot_ttl_2"/>
          <p:cNvSpPr>
            <a:spLocks noGrp="1"/>
          </p:cNvSpPr>
          <p:nvPr>
            <p:ph type="body" sz="quarter" idx="11" hasCustomPrompt="1"/>
          </p:nvPr>
        </p:nvSpPr>
        <p:spPr>
          <a:xfrm>
            <a:off x="0" y="6300888"/>
            <a:ext cx="4050792" cy="548640"/>
          </a:xfrm>
        </p:spPr>
        <p:txBody>
          <a:bodyPr/>
          <a:lstStyle/>
          <a:p>
            <a:r>
              <a:rPr/>
              <a:t>Wind Speed</a:t>
            </a:r>
          </a:p>
        </p:txBody>
      </p:sp>
      <p:sp>
        <p:nvSpPr>
          <p:cNvPr id="5" name="txt_met_plot_caption_2"/>
          <p:cNvSpPr>
            <a:spLocks noGrp="1"/>
          </p:cNvSpPr>
          <p:nvPr>
            <p:ph type="body" sz="quarter" idx="13"/>
          </p:nvPr>
        </p:nvSpPr>
        <p:spPr>
          <a:xfrm>
            <a:off x="0" y="9575481"/>
            <a:ext cx="4050792" cy="457200"/>
          </a:xfrm>
        </p:spPr>
        <p:txBody>
          <a:bodyPr/>
          <a:lstStyle/>
          <a:p>
            <a:r>
              <a:rPr/>
              <a:t>Maximum Wind Speed readings at the Jobos Bay weather station from Sep. 4 through Sep. 16.</a:t>
            </a:r>
          </a:p>
        </p:txBody>
      </p:sp>
      <p:sp>
        <p:nvSpPr>
          <p:cNvPr id="6" name="txt_met_storm_desc"/>
          <p:cNvSpPr>
            <a:spLocks noGrp="1"/>
          </p:cNvSpPr>
          <p:nvPr>
            <p:ph type="body" sz="quarter" idx="16"/>
          </p:nvPr>
        </p:nvSpPr>
        <p:spPr>
          <a:xfrm>
            <a:off x="4021164" y="4957997"/>
            <a:ext cx="3749040" cy="5029200"/>
          </a:xfrm>
        </p:spPr>
        <p:txBody>
          <a:bodyPr/>
          <a:lstStyle/>
          <a:p>
            <a:r>
              <a:rPr/>
              <a:t>Rains fell over the southern mainland of Puerto Rico with 2 total inches recorded at the Jobos Bay weather station. The max wind speed recorded was 25.7 mph on both Sep. 6 and Sep. 7. Even though Puerto Rico did not experience a direct hit from Irma, rainfall totals between 10 and 15 inches occurred over high elevations in the central portion of the island between Sep. 5 and Sep. 7. The highest wind speed reported in Puerto Rico was 55.2 mph with a gust of 73.6 mph at an NOS site at La Puntilla in San Juan Bay on Sep. 6. Maximum inundation levels of 1 to 2 ft above ground level occurred along the coast of Puerto Rico. The highest water level observation there from a tide gauge was 1.5 ft MHHW at Arecibo along the north coast of Puerto Rico.
Although Irma’s eyewall passed to the north of Puerto Rico, tropical-storm-force winds and heavy rains caused widespread power outages and minor damage to homes and businesses. Weak structures on the island collapsed and numerous trees were uprooted. There was also a near-total loss of electricity and water supply for several days. Three indirect deaths occurred in Puerto Rico from Hurricane Irma. On the island of Culebra, there was also a near-total power and water loss. Many homes on the island were destroyed or suffered major damage, and widespread uprooted trees were reported.</a:t>
            </a:r>
          </a:p>
        </p:txBody>
      </p:sp>
      <p:pic>
        <p:nvPicPr>
          <p:cNvPr id="7" name="img_met_plot_1" descr=""/>
          <p:cNvPicPr>
            <a:picLocks noGrp="1"/>
          </p:cNvPicPr>
          <p:nvPr>
            <p:ph type="pic" sz="quarter" idx="18"/>
          </p:nvPr>
        </p:nvPicPr>
        <p:blipFill>
          <a:blip cstate="print" r:embed="rId2"/>
          <a:stretch>
            <a:fillRect/>
          </a:stretch>
        </p:blipFill>
        <p:spPr>
          <a:xfrm>
            <a:off x="276017" y="602753"/>
            <a:ext cx="3657600" cy="5212080"/>
          </a:xfrm>
          <a:prstGeom prst="rect">
            <a:avLst/>
          </a:prstGeom>
        </p:spPr>
      </p:pic>
      <p:pic>
        <p:nvPicPr>
          <p:cNvPr id="8" name="img_met_plot_2" descr=""/>
          <p:cNvPicPr>
            <a:picLocks noGrp="1"/>
          </p:cNvPicPr>
          <p:nvPr>
            <p:ph type="pic" sz="quarter" idx="19"/>
          </p:nvPr>
        </p:nvPicPr>
        <p:blipFill>
          <a:blip cstate="print" r:embed="rId3"/>
          <a:stretch>
            <a:fillRect/>
          </a:stretch>
        </p:blipFill>
        <p:spPr>
          <a:xfrm>
            <a:off x="274320" y="6991002"/>
            <a:ext cx="3657600" cy="2468880"/>
          </a:xfrm>
          <a:prstGeom prst="rect">
            <a:avLst/>
          </a:prstGeom>
        </p:spPr>
      </p:pic>
      <p:pic>
        <p:nvPicPr>
          <p:cNvPr id="9" name="img_storm_1" descr=""/>
          <p:cNvPicPr>
            <a:picLocks noGrp="1"/>
          </p:cNvPicPr>
          <p:nvPr>
            <p:ph type="pic" sz="quarter" idx="14"/>
          </p:nvPr>
        </p:nvPicPr>
        <p:blipFill>
          <a:blip cstate="print" r:embed="rId4"/>
          <a:stretch>
            <a:fillRect/>
          </a:stretch>
        </p:blipFill>
        <p:spPr>
          <a:xfrm>
            <a:off x="4023360" y="3153"/>
            <a:ext cx="3749040" cy="2468880"/>
          </a:xfrm>
          <a:prstGeom prst="rect">
            <a:avLst/>
          </a:prstGeom>
        </p:spPr>
      </p:pic>
      <p:pic>
        <p:nvPicPr>
          <p:cNvPr id="10" name="img_storm_2" descr=""/>
          <p:cNvPicPr>
            <a:picLocks noGrp="1"/>
          </p:cNvPicPr>
          <p:nvPr>
            <p:ph type="pic" sz="quarter" idx="15"/>
          </p:nvPr>
        </p:nvPicPr>
        <p:blipFill>
          <a:blip cstate="print" r:embed="rId5"/>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p:spPr>
        <p:txBody>
          <a:bodyPr/>
          <a:lstStyle/>
          <a:p>
            <a:r>
              <a:rPr/>
              <a:t>Irma brought rain, high winds, and storm surge flooding to Puerto Rico.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rPr/>
              <a:t>Overall, there was not a strong water quality impact from Hurricane Irma. Salinity levels at Station 19 descreased slightly on Sep. 8 and then quickly returned to pre-storm levels by Sep. 10.</a:t>
            </a:r>
          </a:p>
        </p:txBody>
      </p:sp>
      <p:sp>
        <p:nvSpPr>
          <p:cNvPr id="3" name="txt_wq_data_notes"/>
          <p:cNvSpPr>
            <a:spLocks noGrp="1"/>
          </p:cNvSpPr>
          <p:nvPr>
            <p:ph type="body" sz="quarter" idx="13"/>
          </p:nvPr>
        </p:nvSpPr>
        <p:spPr>
          <a:xfrm>
            <a:off x="1639667" y="3158796"/>
            <a:ext cx="5486400" cy="228600"/>
          </a:xfrm>
        </p:spPr>
        <p:txBody>
          <a:bodyPr/>
          <a:lstStyle/>
          <a:p>
            <a:r>
              <a:rPr/>
              <a:t>Data reporting time periods for Hurricane Irma: 9/5/2017 - 9/9/2017</a:t>
            </a:r>
          </a:p>
        </p:txBody>
      </p:sp>
      <p:sp>
        <p:nvSpPr>
          <p:cNvPr id="4" name="txt_wq_plot_ttl_1"/>
          <p:cNvSpPr>
            <a:spLocks noGrp="1"/>
          </p:cNvSpPr>
          <p:nvPr>
            <p:ph type="body" sz="quarter" idx="11" hasCustomPrompt="1"/>
          </p:nvPr>
        </p:nvSpPr>
        <p:spPr>
          <a:xfrm>
            <a:off x="0" y="3533495"/>
            <a:ext cx="3840480" cy="548640"/>
          </a:xfrm>
        </p:spPr>
        <p:txBody>
          <a:bodyPr/>
          <a:lstStyle/>
          <a:p>
            <a:r>
              <a:rPr/>
              <a:t>Salinity</a:t>
            </a:r>
          </a:p>
        </p:txBody>
      </p:sp>
      <p:sp>
        <p:nvSpPr>
          <p:cNvPr id="5" name="txt_wq_plot_caption_1"/>
          <p:cNvSpPr>
            <a:spLocks noGrp="1"/>
          </p:cNvSpPr>
          <p:nvPr>
            <p:ph type="body" sz="quarter" idx="21"/>
          </p:nvPr>
        </p:nvSpPr>
        <p:spPr>
          <a:xfrm>
            <a:off x="0" y="6591697"/>
            <a:ext cx="3749040" cy="274320"/>
          </a:xfrm>
        </p:spPr>
        <p:txBody>
          <a:bodyPr/>
          <a:lstStyle/>
          <a:p>
            <a:r>
              <a:rPr/>
              <a:t>Salinity levels from Sep. 4 to Sep.16</a:t>
            </a:r>
          </a:p>
        </p:txBody>
      </p:sp>
      <p:sp>
        <p:nvSpPr>
          <p:cNvPr id="6" name="txt_wq_plot_ttl_2"/>
          <p:cNvSpPr>
            <a:spLocks noGrp="1"/>
          </p:cNvSpPr>
          <p:nvPr>
            <p:ph type="body" sz="quarter" idx="14" hasCustomPrompt="1"/>
          </p:nvPr>
        </p:nvSpPr>
        <p:spPr>
          <a:xfrm>
            <a:off x="3900142" y="3533495"/>
            <a:ext cx="3840480" cy="548640"/>
          </a:xfrm>
        </p:spPr>
        <p:txBody>
          <a:bodyPr/>
          <a:lstStyle/>
          <a:p>
            <a:r>
              <a:rP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a:t>Dissolved oxygen levels from from Sep. 4 to Sep.16</a:t>
            </a:r>
          </a:p>
        </p:txBody>
      </p:sp>
      <p:sp>
        <p:nvSpPr>
          <p:cNvPr id="8" name="txt_wq_ecosystem"/>
          <p:cNvSpPr>
            <a:spLocks noGrp="1"/>
          </p:cNvSpPr>
          <p:nvPr>
            <p:ph type="body" sz="quarter" idx="24"/>
          </p:nvPr>
        </p:nvSpPr>
        <p:spPr>
          <a:xfrm>
            <a:off x="0" y="6906271"/>
            <a:ext cx="3931920" cy="3017520"/>
          </a:xfrm>
        </p:spPr>
        <p:txBody>
          <a:bodyPr/>
          <a:lstStyle/>
          <a:p>
            <a:r>
              <a:rPr/>
              <a:t>Salinity and Dissolved Oxygen levels that were recorded at the Jobos Bay NERR Station 19 show initial and post-storm water quality in this area. Overall, water quality does not appear to be significantly impacted at this location. Salinity levels descreased slightly after the strom passed but quickly returned to pre-storm levels. Dissolved oxygen levels descreased slightly from Sep. 6 to Sep. 8 but then returned to pre-storm levels by Sep. 9. Dramatic changes in salinity and lower levels of oxygen can cause stress to some aquatic organisms depending on the species and how long the levels deviate from what is normal. Water quality stresses can impact survival and future populations. However, dramatic changes were not observed for Hurricane Irma.</a:t>
            </a:r>
          </a:p>
        </p:txBody>
      </p:sp>
      <p:sp>
        <p:nvSpPr>
          <p:cNvPr id="9" name="txt_highlight_2"/>
          <p:cNvSpPr>
            <a:spLocks noGrp="1"/>
          </p:cNvSpPr>
          <p:nvPr>
            <p:ph type="body" sz="quarter" idx="26"/>
          </p:nvPr>
        </p:nvSpPr>
        <p:spPr>
          <a:xfrm>
            <a:off x="4258282" y="9491380"/>
            <a:ext cx="3200400" cy="420624"/>
          </a:xfrm>
        </p:spPr>
        <p:txBody>
          <a:bodyPr/>
          <a:lstStyle/>
          <a:p>
            <a:r>
              <a:rPr/>
              <a:t>Every plant and animal species have habitat preferences and requirements. Understanding these habitats is critical to understanding populations.</a:t>
            </a:r>
          </a:p>
        </p:txBody>
      </p:sp>
      <p:pic>
        <p:nvPicPr>
          <p:cNvPr id="10" name="img_wq_plot_1" descr=""/>
          <p:cNvPicPr>
            <a:picLocks noGrp="1"/>
          </p:cNvPicPr>
          <p:nvPr>
            <p:ph type="pic" sz="quarter" idx="19"/>
          </p:nvPr>
        </p:nvPicPr>
        <p:blipFill>
          <a:blip cstate="print" r:embed="rId2"/>
          <a:stretch>
            <a:fillRect/>
          </a:stretch>
        </p:blipFill>
        <p:spPr>
          <a:xfrm>
            <a:off x="91440" y="4097292"/>
            <a:ext cx="3657600" cy="2468880"/>
          </a:xfrm>
          <a:prstGeom prst="rect">
            <a:avLst/>
          </a:prstGeom>
        </p:spPr>
      </p:pic>
      <p:pic>
        <p:nvPicPr>
          <p:cNvPr id="11" name="img_wq_plot_2" descr=""/>
          <p:cNvPicPr>
            <a:picLocks noGrp="1"/>
          </p:cNvPicPr>
          <p:nvPr>
            <p:ph type="pic" sz="quarter" idx="25"/>
          </p:nvPr>
        </p:nvPicPr>
        <p:blipFill>
          <a:blip cstate="print" r:embed="rId3"/>
          <a:stretch>
            <a:fillRect/>
          </a:stretch>
        </p:blipFill>
        <p:spPr>
          <a:xfrm>
            <a:off x="3931920" y="4099627"/>
            <a:ext cx="3657600" cy="2468880"/>
          </a:xfrm>
          <a:prstGeom prst="rect">
            <a:avLst/>
          </a:prstGeom>
        </p:spPr>
      </p:pic>
      <p:pic>
        <p:nvPicPr>
          <p:cNvPr id="12" name="img_wq_ecosystem" descr=""/>
          <p:cNvPicPr>
            <a:picLocks noGrp="1"/>
          </p:cNvPicPr>
          <p:nvPr>
            <p:ph type="pic" sz="quarter" idx="23"/>
          </p:nvPr>
        </p:nvPicPr>
        <p:blipFill>
          <a:blip cstate="print" r:embed="rId4"/>
          <a:stretch>
            <a:fillRect/>
          </a:stretch>
        </p:blipFill>
        <p:spPr>
          <a:xfrm>
            <a:off x="4258282" y="7109283"/>
            <a:ext cx="3200400" cy="2377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rPr/>
              <a:t>Angel Dieppa, Research and Monitoring Coordinator
e: adieppa.jbnerr@gmail.com
p: 787.999.2200</a:t>
            </a:r>
          </a:p>
        </p:txBody>
      </p:sp>
      <p:sp>
        <p:nvSpPr>
          <p:cNvPr id="3" name="txt_nerr_data"/>
          <p:cNvSpPr>
            <a:spLocks noGrp="1"/>
          </p:cNvSpPr>
          <p:nvPr>
            <p:ph type="body" sz="quarter" idx="22"/>
          </p:nvPr>
        </p:nvSpPr>
        <p:spPr>
          <a:xfrm>
            <a:off x="273050" y="6414641"/>
            <a:ext cx="3749040" cy="640080"/>
          </a:xfrm>
        </p:spPr>
        <p:txBody>
          <a:bodyPr/>
          <a:lstStyle/>
          <a:p>
            <a:r>
              <a:rPr/>
              <a:t>Visit www.nerrsdata.org to view and download weather and water quality data from Jobos Bay NERR.</a:t>
            </a:r>
          </a:p>
        </p:txBody>
      </p:sp>
      <p:sp>
        <p:nvSpPr>
          <p:cNvPr id="4" name="txt_explore"/>
          <p:cNvSpPr>
            <a:spLocks noGrp="1"/>
          </p:cNvSpPr>
          <p:nvPr>
            <p:ph type="body" sz="quarter" idx="23"/>
          </p:nvPr>
        </p:nvSpPr>
        <p:spPr>
          <a:xfrm>
            <a:off x="273050" y="7684072"/>
            <a:ext cx="4114800" cy="914400"/>
          </a:xfrm>
        </p:spPr>
        <p:txBody>
          <a:bodyPr/>
          <a:lstStyle/>
          <a:p>
            <a:r>
              <a:rPr/>
              <a:t>Interested in learning more? Visit https://www.drna.pr.gov/jbnerr/.
For video, news updates, online storm data and prediction visualization tools, check out our Storm Story Map at www.storm storymap.url.</a:t>
            </a:r>
          </a:p>
        </p:txBody>
      </p:sp>
      <p:sp>
        <p:nvSpPr>
          <p:cNvPr id="5" name="txt_social_handle"/>
          <p:cNvSpPr>
            <a:spLocks noGrp="1"/>
          </p:cNvSpPr>
          <p:nvPr>
            <p:ph type="body" sz="quarter" idx="13"/>
          </p:nvPr>
        </p:nvSpPr>
        <p:spPr>
          <a:xfrm>
            <a:off x="5725154" y="9122680"/>
            <a:ext cx="1828800" cy="228600"/>
          </a:xfrm>
        </p:spPr>
        <p:txBody>
          <a:bodyPr/>
          <a:lstStyle/>
          <a:p>
            <a:r>
              <a:rPr/>
              <a:t>@drnapr</a:t>
            </a:r>
          </a:p>
        </p:txBody>
      </p:sp>
      <p:pic>
        <p:nvPicPr>
          <p:cNvPr id="6" name="img_nerr_1" descr=""/>
          <p:cNvPicPr>
            <a:picLocks noGrp="1"/>
          </p:cNvPicPr>
          <p:nvPr>
            <p:ph type="pic" sz="quarter" idx="19"/>
          </p:nvPr>
        </p:nvPicPr>
        <p:blipFill>
          <a:blip cstate="print" r:embed="rId2"/>
          <a:stretch>
            <a:fillRect/>
          </a:stretch>
        </p:blipFill>
        <p:spPr>
          <a:xfrm>
            <a:off x="4672965" y="0"/>
            <a:ext cx="3108960" cy="2194560"/>
          </a:xfrm>
          <a:prstGeom prst="rect">
            <a:avLst/>
          </a:prstGeom>
        </p:spPr>
      </p:pic>
      <p:pic>
        <p:nvPicPr>
          <p:cNvPr id="7" name="img_nerr_2" descr=""/>
          <p:cNvPicPr>
            <a:picLocks noGrp="1"/>
          </p:cNvPicPr>
          <p:nvPr>
            <p:ph type="pic" sz="quarter" idx="20"/>
          </p:nvPr>
        </p:nvPicPr>
        <p:blipFill>
          <a:blip cstate="print" r:embed="rId3"/>
          <a:stretch>
            <a:fillRect/>
          </a:stretch>
        </p:blipFill>
        <p:spPr>
          <a:xfrm>
            <a:off x="4675197" y="2188210"/>
            <a:ext cx="3108960" cy="2377440"/>
          </a:xfrm>
          <a:prstGeom prst="rect">
            <a:avLst/>
          </a:prstGeom>
        </p:spPr>
      </p:pic>
      <p:pic>
        <p:nvPicPr>
          <p:cNvPr id="8" name="img_nerr_3" descr=""/>
          <p:cNvPicPr>
            <a:picLocks noGrp="1"/>
          </p:cNvPicPr>
          <p:nvPr>
            <p:ph type="pic" sz="quarter" idx="24"/>
          </p:nvPr>
        </p:nvPicPr>
        <p:blipFill>
          <a:blip cstate="print" r:embed="rId4"/>
          <a:stretch>
            <a:fillRect/>
          </a:stretch>
        </p:blipFill>
        <p:spPr>
          <a:xfrm>
            <a:off x="4672965" y="4552950"/>
            <a:ext cx="3108960" cy="2286000"/>
          </a:xfrm>
          <a:prstGeom prst="rect">
            <a:avLst/>
          </a:prstGeom>
        </p:spPr>
      </p:pic>
      <p:pic>
        <p:nvPicPr>
          <p:cNvPr id="9" name="img_nerr_4" descr=""/>
          <p:cNvPicPr>
            <a:picLocks noGrp="1"/>
          </p:cNvPicPr>
          <p:nvPr>
            <p:ph type="pic" sz="quarter" idx="21"/>
          </p:nvPr>
        </p:nvPicPr>
        <p:blipFill>
          <a:blip cstate="print" r:embed="rId5"/>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Amanda Flynn</dc:creator>
  <cp:lastModifiedBy/>
  <cp:revision>127</cp:revision>
  <dcterms:created xsi:type="dcterms:W3CDTF">2021-12-21T14:21:49Z</dcterms:created>
  <dcterms:modified xsi:type="dcterms:W3CDTF">2022-06-01T05:45:25Z</dcterms:modified>
</cp:coreProperties>
</file>